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85" r:id="rId6"/>
    <p:sldId id="270" r:id="rId7"/>
    <p:sldId id="271" r:id="rId8"/>
    <p:sldId id="272" r:id="rId9"/>
    <p:sldId id="279" r:id="rId10"/>
    <p:sldId id="278" r:id="rId11"/>
    <p:sldId id="273" r:id="rId12"/>
    <p:sldId id="277" r:id="rId13"/>
    <p:sldId id="276" r:id="rId14"/>
    <p:sldId id="274" r:id="rId15"/>
    <p:sldId id="275" r:id="rId16"/>
    <p:sldId id="280" r:id="rId17"/>
    <p:sldId id="281" r:id="rId18"/>
    <p:sldId id="282" r:id="rId19"/>
    <p:sldId id="284" r:id="rId20"/>
    <p:sldId id="286" r:id="rId21"/>
    <p:sldId id="287" r:id="rId22"/>
    <p:sldId id="288" r:id="rId23"/>
    <p:sldId id="289" r:id="rId24"/>
    <p:sldId id="295" r:id="rId25"/>
    <p:sldId id="296" r:id="rId26"/>
    <p:sldId id="298" r:id="rId27"/>
    <p:sldId id="297" r:id="rId28"/>
    <p:sldId id="299" r:id="rId29"/>
    <p:sldId id="300" r:id="rId30"/>
    <p:sldId id="30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39BA-BA38-4853-8C06-7DA1E40E77D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A0C-EF79-422E-807A-BB441754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39BA-BA38-4853-8C06-7DA1E40E77D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A0C-EF79-422E-807A-BB441754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39BA-BA38-4853-8C06-7DA1E40E77D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A0C-EF79-422E-807A-BB441754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39BA-BA38-4853-8C06-7DA1E40E77D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A0C-EF79-422E-807A-BB441754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39BA-BA38-4853-8C06-7DA1E40E77D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A0C-EF79-422E-807A-BB441754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39BA-BA38-4853-8C06-7DA1E40E77D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A0C-EF79-422E-807A-BB441754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39BA-BA38-4853-8C06-7DA1E40E77D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A0C-EF79-422E-807A-BB441754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39BA-BA38-4853-8C06-7DA1E40E77D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A0C-EF79-422E-807A-BB441754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39BA-BA38-4853-8C06-7DA1E40E77D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A0C-EF79-422E-807A-BB441754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39BA-BA38-4853-8C06-7DA1E40E77D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A0C-EF79-422E-807A-BB441754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39BA-BA38-4853-8C06-7DA1E40E77D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A0C-EF79-422E-807A-BB441754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9BA-BA38-4853-8C06-7DA1E40E77D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CBA0C-EF79-422E-807A-BB441754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lia-cin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2912" y="1643050"/>
            <a:ext cx="598108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27 августа 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День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российского 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кино</a:t>
            </a:r>
            <a:endParaRPr lang="ru-RU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preview_1358332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5832648" cy="46805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56176" y="1052736"/>
            <a:ext cx="2664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1 июня 1931 года вышел первый советский звуковой фильм «Путевка в жизнь»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medium_58592401ebaf1cdb0e2d26e8da757da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5580112" cy="5040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24128" y="1124744"/>
            <a:ext cx="3024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На Венецианском фестивале в 1932 году </a:t>
            </a:r>
            <a:r>
              <a:rPr lang="ru-RU" sz="2400" dirty="0" smtClean="0">
                <a:latin typeface="Comic Sans MS" pitchFamily="66" charset="0"/>
              </a:rPr>
              <a:t>фильм «Путёвка в жизнь» </a:t>
            </a:r>
            <a:r>
              <a:rPr lang="ru-RU" sz="2400" dirty="0">
                <a:latin typeface="Comic Sans MS" pitchFamily="66" charset="0"/>
              </a:rPr>
              <a:t>была признана </a:t>
            </a:r>
            <a:r>
              <a:rPr lang="ru-RU" sz="2400" dirty="0" smtClean="0">
                <a:latin typeface="Comic Sans MS" pitchFamily="66" charset="0"/>
              </a:rPr>
              <a:t>одним из лучших звуковых фильмов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169498284bdfcb2e0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5256584" cy="4896544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580112" y="1509062"/>
            <a:ext cx="29523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годы Великой Отечественной войны очень большую роль сыграли патриотические фильмы, они помогали людям перенести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все тяготы жизни.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5616624" cy="48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03640" y="1484784"/>
            <a:ext cx="3240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Одним из самых популярных и многочисленных видов кинолент военного времени был жанр документального кино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132200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3991372" cy="4752528"/>
          </a:xfrm>
          <a:prstGeom prst="rect">
            <a:avLst/>
          </a:prstGeom>
        </p:spPr>
      </p:pic>
      <p:pic>
        <p:nvPicPr>
          <p:cNvPr id="4" name="Рисунок 3" descr="0_64700_50d2681f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80728"/>
            <a:ext cx="4752528" cy="47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Съемки первых </a:t>
            </a:r>
            <a:r>
              <a:rPr lang="ru-RU" sz="2400" dirty="0">
                <a:solidFill>
                  <a:schemeClr val="bg1"/>
                </a:solidFill>
              </a:rPr>
              <a:t>документальных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фильмов 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начались уже на следующий день после нападения Германии.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8784976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Boevoj.kinosbornik.1.i-2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5328592" cy="4680520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508104" y="2013771"/>
            <a:ext cx="3635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Уже на третий день после начала войны работники киноискусства выпустили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первую  короткометражную новеллу «Боевые  киносборники»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312910203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4536504" cy="4890244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76056" y="1780899"/>
            <a:ext cx="32403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Фильм «Чапаев с нами» в котором рассказывалось, о великом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полководце , переплывшего через Урал и призывающего солдат  Советской Армии  громить врага.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kinematograf-velikaya-illyuz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5328592" cy="468052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96136" y="1175093"/>
            <a:ext cx="28083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Победоносное окончание Великой Отечественной Войны выдвинула перед советским киноискусством новые задачи,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поставила советских художников в новые творческие условия.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2b3151388a3e01515ae5cd47bdb9f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4536504" cy="47586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6056" y="1268760"/>
            <a:ext cx="3096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latin typeface="Comic Sans MS" pitchFamily="66" charset="0"/>
              </a:rPr>
              <a:t>В российском кинематографе был  великий волшебник сделавший сказку былью и </a:t>
            </a:r>
            <a:r>
              <a:rPr lang="ru-RU" sz="2400" dirty="0" smtClean="0">
                <a:latin typeface="Comic Sans MS" pitchFamily="66" charset="0"/>
              </a:rPr>
              <a:t>звали </a:t>
            </a:r>
            <a:r>
              <a:rPr lang="ru-RU" sz="2400" dirty="0">
                <a:latin typeface="Comic Sans MS" pitchFamily="66" charset="0"/>
              </a:rPr>
              <a:t>его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Александр </a:t>
            </a:r>
            <a:r>
              <a:rPr lang="ru-RU" sz="2400" dirty="0" err="1">
                <a:latin typeface="Comic Sans MS" pitchFamily="66" charset="0"/>
              </a:rPr>
              <a:t>Роу</a:t>
            </a:r>
            <a:r>
              <a:rPr lang="ru-RU" sz="2400" dirty="0">
                <a:latin typeface="Comic Sans MS" pitchFamily="66" charset="0"/>
              </a:rPr>
              <a:t> .</a:t>
            </a:r>
            <a:br>
              <a:rPr lang="ru-RU" sz="2400" dirty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jean-luc-godar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4968552" cy="4680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8064" y="1484784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Кинематограф — отрасль  человеческой деятельности, заключающаяся в создании движущихся изображений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Роу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5184576" cy="4752528"/>
          </a:xfrm>
          <a:prstGeom prst="rect">
            <a:avLst/>
          </a:prstGeom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508104" y="1206925"/>
            <a:ext cx="31683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Сказки Александра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Роу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отличаются от  современных киносказок тем, что они очень добрые, наполнены оптимизмом, верой в   добро и торжеством  справедливости.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Роу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4762500" cy="47674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29190" y="1340768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</a:rPr>
              <a:t>Первой режиссерской  работой  </a:t>
            </a:r>
            <a:r>
              <a:rPr lang="ru-RU" sz="2400" dirty="0" err="1">
                <a:latin typeface="Comic Sans MS" pitchFamily="66" charset="0"/>
              </a:rPr>
              <a:t>Роу</a:t>
            </a:r>
            <a:r>
              <a:rPr lang="ru-RU" sz="2400" dirty="0">
                <a:latin typeface="Comic Sans MS" pitchFamily="66" charset="0"/>
              </a:rPr>
              <a:t> стал фильм – сказка </a:t>
            </a:r>
            <a:endParaRPr lang="ru-RU" sz="2400" dirty="0" smtClean="0">
              <a:latin typeface="Comic Sans MS" pitchFamily="66" charset="0"/>
            </a:endParaRPr>
          </a:p>
          <a:p>
            <a:pPr algn="ctr"/>
            <a:r>
              <a:rPr lang="ru-RU" sz="2400" dirty="0" smtClean="0">
                <a:latin typeface="Comic Sans MS" pitchFamily="66" charset="0"/>
              </a:rPr>
              <a:t>« </a:t>
            </a:r>
            <a:r>
              <a:rPr lang="ru-RU" sz="2400" dirty="0">
                <a:latin typeface="Comic Sans MS" pitchFamily="66" charset="0"/>
              </a:rPr>
              <a:t>По щучьему велению».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5fe358e322373d1ea0d0c47d9f9de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4876800" cy="46657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8" y="1124744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Лучшей работой Александра </a:t>
            </a:r>
            <a:r>
              <a:rPr lang="ru-RU" sz="2400" dirty="0" err="1">
                <a:latin typeface="Comic Sans MS" pitchFamily="66" charset="0"/>
              </a:rPr>
              <a:t>Роу</a:t>
            </a:r>
            <a:r>
              <a:rPr lang="ru-RU" sz="2400" dirty="0">
                <a:latin typeface="Comic Sans MS" pitchFamily="66" charset="0"/>
              </a:rPr>
              <a:t> считается фильм «</a:t>
            </a:r>
            <a:r>
              <a:rPr lang="ru-RU" sz="2400" dirty="0" err="1">
                <a:latin typeface="Comic Sans MS" pitchFamily="66" charset="0"/>
              </a:rPr>
              <a:t>Морозко</a:t>
            </a:r>
            <a:r>
              <a:rPr lang="ru-RU" sz="2400" dirty="0" smtClean="0">
                <a:latin typeface="Comic Sans MS" pitchFamily="66" charset="0"/>
              </a:rPr>
              <a:t>». Фильм получил </a:t>
            </a:r>
            <a:r>
              <a:rPr lang="ru-RU" sz="2400" dirty="0">
                <a:latin typeface="Comic Sans MS" pitchFamily="66" charset="0"/>
              </a:rPr>
              <a:t>приз «Лев   Сан-Марко» на Венецианском кинофестивале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age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4464496" cy="4704556"/>
          </a:xfrm>
          <a:prstGeom prst="rect">
            <a:avLst/>
          </a:prstGeom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716016" y="1493056"/>
            <a:ext cx="39604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Стивен Спилберг отзывался о творчестве российского сказочника следующими словами: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«Сказки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Роу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– самостоятельное 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культурное явление,  которое никому повторить не удалось!»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rigged-2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5184576" cy="489654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652120" y="1292892"/>
            <a:ext cx="34918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начале 21 века, с развитием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цифровых    технологий записи изображения, появилось понятие «цифровой кинематограф» или «цифровое видео» 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0-1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4608512" cy="4752528"/>
          </a:xfrm>
          <a:prstGeom prst="rect">
            <a:avLst/>
          </a:prstGeom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220072" y="1515337"/>
            <a:ext cx="32403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Цифровые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технологии также предоставляют большие возможности для использования видеографики и спецэффектов в кино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5472608" cy="48188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56176" y="1628800"/>
            <a:ext cx="2520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Зрелищность мира кино достигла невиданных пределов. 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post14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4968552" cy="4686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8104" y="1484784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Эффекты видео (3D) и звука создают все более реалистичные картинки. 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age85755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5238750" cy="4896544"/>
          </a:xfrm>
          <a:prstGeom prst="rect">
            <a:avLst/>
          </a:prstGeom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364088" y="1198695"/>
            <a:ext cx="37799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Ощущение «присутствия» можно почувствовать практически в любом кинотеатре, потому что  большинство из них оснащены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суперсовременной  аппаратурой.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3d-dire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4824536" cy="4782304"/>
          </a:xfrm>
          <a:prstGeom prst="rect">
            <a:avLst/>
          </a:prstGeom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076056" y="1130209"/>
            <a:ext cx="40679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Современные режиссеры ищут все новые пути к сердцу зрителя, изобретают все более изысканные сценарии, сюжеты, так как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  данный момент удивить достаточно искушенного зрителя становиться все сложнее и сложнее…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12155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4448175" cy="48245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8" y="1700808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Братья Луи и Огюст Люмьер – это французы, которые изменили ход истории не только своей родины Франции, но и всего мира.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0021-021-Spasibo-za-vnim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8748464" cy="48511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poez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5364088" cy="46839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4088" y="1484785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В далёком  1895г братья Люмьеры 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>
                <a:latin typeface="Comic Sans MS" pitchFamily="66" charset="0"/>
              </a:rPr>
              <a:t> создали документальный фильм «Прибытия поезда».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69647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980728"/>
            <a:ext cx="3168352" cy="4736554"/>
          </a:xfrm>
          <a:prstGeom prst="rect">
            <a:avLst/>
          </a:prstGeom>
        </p:spPr>
      </p:pic>
      <p:pic>
        <p:nvPicPr>
          <p:cNvPr id="4" name="Рисунок 3" descr="463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3096344" cy="47365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4797152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Сценарист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Василий Гончаров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. 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5796136" y="4869160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Режиссер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  </a:t>
            </a:r>
            <a:endParaRPr lang="ru-RU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Владимир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  Ромашков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052737"/>
            <a:ext cx="2520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1898г   </a:t>
            </a:r>
            <a:r>
              <a:rPr lang="ru-RU" sz="2400" dirty="0" smtClean="0">
                <a:latin typeface="Comic Sans MS" pitchFamily="66" charset="0"/>
              </a:rPr>
              <a:t>сценарист </a:t>
            </a:r>
          </a:p>
          <a:p>
            <a:r>
              <a:rPr lang="ru-RU" sz="2400" dirty="0" smtClean="0">
                <a:latin typeface="Comic Sans MS" pitchFamily="66" charset="0"/>
              </a:rPr>
              <a:t>Василий Гончаров и </a:t>
            </a:r>
            <a:r>
              <a:rPr lang="ru-RU" sz="2400" dirty="0" smtClean="0"/>
              <a:t>режиссер   </a:t>
            </a:r>
          </a:p>
          <a:p>
            <a:r>
              <a:rPr lang="ru-RU" sz="2400" dirty="0" smtClean="0"/>
              <a:t>Владимир </a:t>
            </a:r>
          </a:p>
          <a:p>
            <a:r>
              <a:rPr lang="ru-RU" sz="2400" dirty="0" smtClean="0"/>
              <a:t>Ромашков создали первый российский фильм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«Понизовая вольница»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/>
          </a:p>
          <a:p>
            <a:r>
              <a:rPr lang="ru-RU" sz="2400" dirty="0" smtClean="0">
                <a:latin typeface="Comic Sans MS" pitchFamily="66" charset="0"/>
              </a:rPr>
              <a:t> 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1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5328592" cy="4701902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24128" y="1894349"/>
            <a:ext cx="30963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Первым российским фильмом считается картина «Понизовая вольница»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holodnaya-vera-vasilevn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9"/>
            <a:ext cx="5029200" cy="47525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80112" y="1340769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 России </a:t>
            </a:r>
            <a:r>
              <a:rPr lang="ru-RU" sz="2400" dirty="0">
                <a:latin typeface="Comic Sans MS" pitchFamily="66" charset="0"/>
              </a:rPr>
              <a:t>появились первые кинозвёзды - Вера Холодная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personid2043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4032448" cy="4762500"/>
          </a:xfrm>
          <a:prstGeom prst="rect">
            <a:avLst/>
          </a:prstGeom>
        </p:spPr>
      </p:pic>
      <p:pic>
        <p:nvPicPr>
          <p:cNvPr id="5" name="Рисунок 4" descr="personid20554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980728"/>
            <a:ext cx="4773910" cy="4762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7784" y="1196752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 России </a:t>
            </a:r>
            <a:r>
              <a:rPr lang="ru-RU" sz="2400" dirty="0" smtClean="0">
                <a:latin typeface="Comic Sans MS" pitchFamily="66" charset="0"/>
              </a:rPr>
              <a:t>появились первые кинозвёзды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721662"/>
            <a:ext cx="2664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Иван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Мозжухин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220072" y="4536995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Владимир  Максимов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75233722_large_YEkk_Nikol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4824536" cy="48245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92080" y="1268760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Режиссер Николай </a:t>
            </a:r>
            <a:r>
              <a:rPr lang="ru-RU" sz="2400" dirty="0" err="1" smtClean="0">
                <a:latin typeface="Comic Sans MS" pitchFamily="66" charset="0"/>
              </a:rPr>
              <a:t>Экк</a:t>
            </a:r>
            <a:r>
              <a:rPr lang="ru-RU" sz="2400" dirty="0" smtClean="0">
                <a:latin typeface="Comic Sans MS" pitchFamily="66" charset="0"/>
              </a:rPr>
              <a:t> -создатель первого российского звукового кино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418</Words>
  <Application>Microsoft Office PowerPoint</Application>
  <PresentationFormat>Экран (4:3)</PresentationFormat>
  <Paragraphs>54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Сафонова</dc:creator>
  <cp:lastModifiedBy>Lenovo User</cp:lastModifiedBy>
  <cp:revision>33</cp:revision>
  <dcterms:created xsi:type="dcterms:W3CDTF">2016-06-17T15:18:23Z</dcterms:created>
  <dcterms:modified xsi:type="dcterms:W3CDTF">2020-08-25T10:23:36Z</dcterms:modified>
</cp:coreProperties>
</file>